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Lst>
  <p:sldSz cy="10058400" cx="7772400"/>
  <p:notesSz cx="6858000" cy="9144000"/>
  <p:embeddedFontLst>
    <p:embeddedFont>
      <p:font typeface="Halant"/>
      <p:regular r:id="rId15"/>
      <p:bold r:id="rId16"/>
    </p:embeddedFont>
    <p:embeddedFont>
      <p:font typeface="Inter SemiBold"/>
      <p:regular r:id="rId17"/>
      <p:bold r:id="rId18"/>
      <p:italic r:id="rId19"/>
      <p:boldItalic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E19D1CF-B797-410F-BCBA-9DBB03959716}">
  <a:tblStyle styleId="{BE19D1CF-B797-410F-BCBA-9DBB0395971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3C2DE97-0489-4497-9A58-D9A6D056648F}"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Italic.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regular.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3.xml"/><Relationship Id="rId10" Type="http://schemas.openxmlformats.org/officeDocument/2006/relationships/slide" Target="slides/slide2.xml"/><Relationship Id="rId32" Type="http://schemas.openxmlformats.org/officeDocument/2006/relationships/font" Target="fonts/PlusJakartaSansMedium-boldItalic.fntdata"/><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font" Target="fonts/Halant-regular.fntdata"/><Relationship Id="rId14" Type="http://schemas.openxmlformats.org/officeDocument/2006/relationships/slide" Target="slides/slide6.xml"/><Relationship Id="rId17" Type="http://schemas.openxmlformats.org/officeDocument/2006/relationships/font" Target="fonts/InterSemiBold-regular.fntdata"/><Relationship Id="rId16" Type="http://schemas.openxmlformats.org/officeDocument/2006/relationships/font" Target="fonts/Halant-bold.fntdata"/><Relationship Id="rId19" Type="http://schemas.openxmlformats.org/officeDocument/2006/relationships/font" Target="fonts/InterSemiBold-italic.fntdata"/><Relationship Id="rId18" Type="http://schemas.openxmlformats.org/officeDocument/2006/relationships/font" Target="fonts/InterSemi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6af15929ea_0_2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6af15929ea_0_2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6af15929ea_0_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6af15929ea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6af15929ea_0_2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36af15929ea_0_2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6af15929ea_0_47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36af15929ea_0_4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6af15929ea_0_4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36af15929ea_0_4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69cbd3f52b_0_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69cbd3f52b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3.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hyperlink" Target="https://www.youtube.com/watch?v=qdK5uK7B0Lo" TargetMode="External"/><Relationship Id="rId4" Type="http://schemas.openxmlformats.org/officeDocument/2006/relationships/image" Target="../media/image3.png"/><Relationship Id="rId5"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youtu.be/qdK5uK7B0Lo?feature=shared" TargetMode="External"/><Relationship Id="rId6"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330000" y="11259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45" name="Google Shape;145;p37"/>
          <p:cNvSpPr txBox="1"/>
          <p:nvPr/>
        </p:nvSpPr>
        <p:spPr>
          <a:xfrm>
            <a:off x="504000" y="1487200"/>
            <a:ext cx="6764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While </a:t>
            </a:r>
            <a:r>
              <a:rPr lang="en" sz="1200">
                <a:latin typeface="Halant"/>
                <a:ea typeface="Halant"/>
                <a:cs typeface="Halant"/>
                <a:sym typeface="Halant"/>
              </a:rPr>
              <a:t>watching the </a:t>
            </a:r>
            <a:r>
              <a:rPr lang="en" sz="1200" u="sng">
                <a:solidFill>
                  <a:schemeClr val="hlink"/>
                </a:solidFill>
                <a:latin typeface="Halant"/>
                <a:ea typeface="Halant"/>
                <a:cs typeface="Halant"/>
                <a:sym typeface="Halant"/>
                <a:hlinkClick r:id="rId3"/>
              </a:rPr>
              <a:t>video,</a:t>
            </a:r>
            <a:r>
              <a:rPr lang="en" sz="1200">
                <a:latin typeface="Halant"/>
                <a:ea typeface="Halant"/>
                <a:cs typeface="Halant"/>
                <a:sym typeface="Halant"/>
              </a:rPr>
              <a:t> answer the following questions.</a:t>
            </a:r>
            <a:endParaRPr/>
          </a:p>
        </p:txBody>
      </p:sp>
      <p:graphicFrame>
        <p:nvGraphicFramePr>
          <p:cNvPr id="146" name="Google Shape;146;p37"/>
          <p:cNvGraphicFramePr/>
          <p:nvPr/>
        </p:nvGraphicFramePr>
        <p:xfrm>
          <a:off x="728250" y="1998725"/>
          <a:ext cx="3000000" cy="3000000"/>
        </p:xfrm>
        <a:graphic>
          <a:graphicData uri="http://schemas.openxmlformats.org/drawingml/2006/table">
            <a:tbl>
              <a:tblPr>
                <a:noFill/>
                <a:tableStyleId>{BE19D1CF-B797-410F-BCBA-9DBB03959716}</a:tableStyleId>
              </a:tblPr>
              <a:tblGrid>
                <a:gridCol w="3157950"/>
                <a:gridCol w="3157950"/>
              </a:tblGrid>
              <a:tr h="381000">
                <a:tc>
                  <a:txBody>
                    <a:bodyPr/>
                    <a:lstStyle/>
                    <a:p>
                      <a:pPr indent="0" lvl="0" marL="0" rtl="0" algn="ctr">
                        <a:spcBef>
                          <a:spcPts val="0"/>
                        </a:spcBef>
                        <a:spcAft>
                          <a:spcPts val="0"/>
                        </a:spcAft>
                        <a:buNone/>
                      </a:pPr>
                      <a:r>
                        <a:rPr b="1" lang="en" sz="1200">
                          <a:latin typeface="Inter"/>
                          <a:ea typeface="Inter"/>
                          <a:cs typeface="Inter"/>
                          <a:sym typeface="Inter"/>
                        </a:rPr>
                        <a:t>According to the video, why do democracies fail or weaken?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Do you think democracy is guaranteed to survive? Why or why not?</a:t>
                      </a:r>
                      <a:endParaRPr b="1" sz="1200">
                        <a:latin typeface="Inter"/>
                        <a:ea typeface="Inter"/>
                        <a:cs typeface="Inter"/>
                        <a:sym typeface="Inter"/>
                      </a:endParaRPr>
                    </a:p>
                  </a:txBody>
                  <a:tcPr marT="91425" marB="91425" marR="91425" marL="91425"/>
                </a:tc>
              </a:tr>
              <a:tr h="381000">
                <a:tc>
                  <a:txBody>
                    <a:bodyPr/>
                    <a:lstStyle/>
                    <a:p>
                      <a:pPr indent="-317500" lvl="0" marL="457200" rtl="0" algn="l">
                        <a:spcBef>
                          <a:spcPts val="0"/>
                        </a:spcBef>
                        <a:spcAft>
                          <a:spcPts val="0"/>
                        </a:spcAft>
                        <a:buSzPts val="1400"/>
                        <a:buChar char="●"/>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317500" lvl="0" marL="457200" rtl="0" algn="l">
                        <a:spcBef>
                          <a:spcPts val="0"/>
                        </a:spcBef>
                        <a:spcAft>
                          <a:spcPts val="0"/>
                        </a:spcAft>
                        <a:buSzPts val="1400"/>
                        <a:buChar char="●"/>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317500" lvl="0" marL="457200" rtl="0" algn="l">
                        <a:spcBef>
                          <a:spcPts val="0"/>
                        </a:spcBef>
                        <a:spcAft>
                          <a:spcPts val="0"/>
                        </a:spcAft>
                        <a:buSzPts val="1400"/>
                        <a:buChar char="●"/>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147" name="Google Shape;147;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“Is There Something Wrong With Democracy?”</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48" name="Google Shape;148;p37"/>
          <p:cNvPicPr preferRelativeResize="0"/>
          <p:nvPr/>
        </p:nvPicPr>
        <p:blipFill>
          <a:blip r:embed="rId4">
            <a:alphaModFix/>
          </a:blip>
          <a:stretch>
            <a:fillRect/>
          </a:stretch>
        </p:blipFill>
        <p:spPr>
          <a:xfrm>
            <a:off x="216272" y="110272"/>
            <a:ext cx="1056536" cy="438114"/>
          </a:xfrm>
          <a:prstGeom prst="rect">
            <a:avLst/>
          </a:prstGeom>
          <a:noFill/>
          <a:ln>
            <a:noFill/>
          </a:ln>
        </p:spPr>
      </p:pic>
      <p:pic>
        <p:nvPicPr>
          <p:cNvPr id="149" name="Google Shape;149;p37"/>
          <p:cNvPicPr preferRelativeResize="0"/>
          <p:nvPr/>
        </p:nvPicPr>
        <p:blipFill>
          <a:blip r:embed="rId5">
            <a:alphaModFix/>
          </a:blip>
          <a:stretch>
            <a:fillRect/>
          </a:stretch>
        </p:blipFill>
        <p:spPr>
          <a:xfrm>
            <a:off x="381544" y="9348271"/>
            <a:ext cx="425136" cy="425136"/>
          </a:xfrm>
          <a:prstGeom prst="rect">
            <a:avLst/>
          </a:prstGeom>
          <a:noFill/>
          <a:ln>
            <a:noFill/>
          </a:ln>
        </p:spPr>
      </p:pic>
      <p:sp>
        <p:nvSpPr>
          <p:cNvPr id="150" name="Google Shape;150;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1" name="Google Shape;151;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“Is There Something Wrong With Democracy?”</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57" name="Google Shape;157;p38"/>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8" name="Google Shape;158;p38"/>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59" name="Google Shape;159;p38"/>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61" name="Google Shape;161;p38"/>
          <p:cNvGraphicFramePr/>
          <p:nvPr/>
        </p:nvGraphicFramePr>
        <p:xfrm>
          <a:off x="315750" y="1821825"/>
          <a:ext cx="3000000" cy="3000000"/>
        </p:xfrm>
        <a:graphic>
          <a:graphicData uri="http://schemas.openxmlformats.org/drawingml/2006/table">
            <a:tbl>
              <a:tblPr>
                <a:noFill/>
                <a:tableStyleId>{BE19D1CF-B797-410F-BCBA-9DBB03959716}</a:tableStyleId>
              </a:tblPr>
              <a:tblGrid>
                <a:gridCol w="7140900"/>
              </a:tblGrid>
              <a:tr h="4311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5"/>
                        </a:rPr>
                        <a:t>Video Transcript:</a:t>
                      </a:r>
                      <a:endParaRPr sz="1100">
                        <a:latin typeface="Halant"/>
                        <a:ea typeface="Halant"/>
                        <a:cs typeface="Halant"/>
                        <a:sym typeface="Halant"/>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This is the idea that took over the world. First there was one democracy—then 10, then 20. There were some setbacks, but people really seemed to want democracy. And eventually, most of them got one. But 15 years ago, democracy stopped spreading, and it might not pick back up again. Even some places that seemed safely democratic turned out not to be. And people are even getting worried about established democracies like the U.S. So is there something wrong with democracy? I’m Max Fisher. I’m Amanda Taub. We’re journalists at The New York Times. And this is the Interpreter. We can measure democracy kind of like a health score. Over here, there are full democracies like the United States. And over there are dictatorships like North Korea. So the further left a country is, the less democratic it is and the further right a country, the more democratic it is. Now let’s see what happens when we add how rich the countries are. The higher on the graph, the richer the country and the lower on the graph, the poorer the country. Generally, countries have moved up and right. As they got richer, they became more democratic. You’ve got your Englands, your Latvias, your Indonesias. You see a pattern? Countries getting richer. Countries getting more democratic. But look at countries like China and Saudi Arabia. They got richer, but never got more democratic. Look at Russia and Venezuela. They got democratic, but then backslide, which wasn’t supposed to happen. So what’s going on? China looked exactly like places we thought would become democracies next. They built up the rule of law, civil society and some institutions. Normally, those are the building blocks that eventually add up to democracy. But they were really designed to make citizens just happy enough to protect the authoritarian system from the will of the people. And whenever the government feels like it could lose control, it uses the other side of its strategy: violent oppression and coercion. We’re seeing this in more places where dictators are learning how to stop democracy from forming. And at the same time, some elected leaders are developing their own playbook for pulling democratic systems down from within. A handful of seemingly established democracies are sliding back towards dictatorship. These countries didn’t have coups or invasions. In each case, voters elected strongman leaders who dismantled their democracies from within. Venezuela had been democratic for 40 years, then Hugo Chavez rose on a message that only he spoke for the people. People cheered as he accrued power for himself, jailed his opponents and tore down the democratic institutions that constrained him. And when the dust settled, Chavez was unchecked. Society descended into chaos that is getting worse every day. Other elected leaders are using similar tactics, but always bit by bit—in ways that aren’t obvious and might even be popular at the time. One of the most powerful forces that can turn people against democracy is polarization. When people feel scared enough of their political opponents, it feels more important to protect their side than it does to protect democracy. Leaders can exploit that fear. So if you’re Russian and you support Putin, you might blame society’s problems on gay people or nefarious Western plots. If you’re Turkish and support Erdogan, you fear the secular elites will impose military rule. And we’re seeing that kind of polarization and fear start to take hold in established democracies. "You are a racist, no good American." "I was just called a racist." Could it happen in the United States? It still feels impossible. And it might be. So far, the system is resilient. But the warning signs are here. Polarization. Populism. Distrust of institutions. A desire for strongman leaders to smash the system. These things don’t necessarily mean that democracy is doomed. But they show that in times of social stress, even a free people can dismantle their own democracy without realizing they’re doing it. Democracy is still a pretty new system of government. That century-long trend might not have been a trend at all. Just a few one-time moments that we mistook for inevitability. We want to believe it will last forever, but we can’t be sure.</a:t>
                      </a:r>
                      <a:endParaRPr sz="1100">
                        <a:solidFill>
                          <a:schemeClr val="dk1"/>
                        </a:solidFill>
                        <a:latin typeface="Inter"/>
                        <a:ea typeface="Inter"/>
                        <a:cs typeface="Inter"/>
                        <a:sym typeface="Inter"/>
                      </a:endParaRPr>
                    </a:p>
                  </a:txBody>
                  <a:tcPr marT="91425" marB="91425" marR="91425" marL="91425"/>
                </a:tc>
              </a:tr>
            </a:tbl>
          </a:graphicData>
        </a:graphic>
      </p:graphicFrame>
      <p:sp>
        <p:nvSpPr>
          <p:cNvPr id="162" name="Google Shape;162;p38"/>
          <p:cNvSpPr txBox="1"/>
          <p:nvPr/>
        </p:nvSpPr>
        <p:spPr>
          <a:xfrm>
            <a:off x="1700625" y="965698"/>
            <a:ext cx="5673000" cy="822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Thinking historically means interpreting historical events, developments, or processes in light of the surrounding historical context.</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pic>
        <p:nvPicPr>
          <p:cNvPr id="163" name="Google Shape;163;p38" title="Context@2x transparent.png"/>
          <p:cNvPicPr preferRelativeResize="0"/>
          <p:nvPr/>
        </p:nvPicPr>
        <p:blipFill rotWithShape="1">
          <a:blip r:embed="rId6">
            <a:alphaModFix/>
          </a:blip>
          <a:srcRect b="0" l="0" r="0" t="0"/>
          <a:stretch/>
        </p:blipFill>
        <p:spPr>
          <a:xfrm>
            <a:off x="670051" y="1000489"/>
            <a:ext cx="822875" cy="8228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7" name="Shape 167"/>
        <p:cNvGrpSpPr/>
        <p:nvPr/>
      </p:nvGrpSpPr>
      <p:grpSpPr>
        <a:xfrm>
          <a:off x="0" y="0"/>
          <a:ext cx="0" cy="0"/>
          <a:chOff x="0" y="0"/>
          <a:chExt cx="0" cy="0"/>
        </a:xfrm>
      </p:grpSpPr>
      <p:sp>
        <p:nvSpPr>
          <p:cNvPr id="168" name="Google Shape;168;p3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Democracy in Retreat</a:t>
            </a:r>
            <a:endParaRPr sz="1800">
              <a:latin typeface="Halant"/>
              <a:ea typeface="Halant"/>
              <a:cs typeface="Halant"/>
              <a:sym typeface="Halant"/>
            </a:endParaRPr>
          </a:p>
        </p:txBody>
      </p:sp>
      <p:pic>
        <p:nvPicPr>
          <p:cNvPr id="169" name="Google Shape;169;p3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70" name="Google Shape;170;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1" name="Google Shape;171;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72" name="Google Shape;172;p39"/>
          <p:cNvGraphicFramePr/>
          <p:nvPr/>
        </p:nvGraphicFramePr>
        <p:xfrm>
          <a:off x="359791" y="1442266"/>
          <a:ext cx="3000000" cy="3000000"/>
        </p:xfrm>
        <a:graphic>
          <a:graphicData uri="http://schemas.openxmlformats.org/drawingml/2006/table">
            <a:tbl>
              <a:tblPr>
                <a:noFill/>
                <a:tableStyleId>{93C2DE97-0489-4497-9A58-D9A6D056648F}</a:tableStyleId>
              </a:tblPr>
              <a:tblGrid>
                <a:gridCol w="4823275"/>
                <a:gridCol w="2267225"/>
              </a:tblGrid>
              <a:tr h="733110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the late 20th century, the Cold War came to an end, bringing dramatic changes to global politics. For over four decades, the world had been divided between the democratic, capitalist West—led by the United States—and the communist East—led by the Soviet Union. But by 1991, the Soviet Union collapsed under the pressure of political unrest, economic stagnation, and growing independence movements in its republics.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Many historians view this as a turning point when democracy seemed to be on the rise around the world. Others argue that the collapse revealed long-standing weaknesses in the Soviet system and was the final stage in a slow unraveling of authoritarian control.</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fall of the Soviet Union led to a wave of new independent nations across Eastern Europe and Central Asia. Countries like Ukraine, Lithuania, and Kazakhstan emerged from the former Soviet bloc, many of them holding free elections for the first time. At the same time, former Soviet satellite states in Eastern Europe, including Poland, Hungary, and the Czech Republic, began shifting toward democratic systems and joining alliances like NATO and the European Union. </a:t>
                      </a: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These changes led many people to believe that democracy was spreading and authoritarianism was in decline.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However, not all political shifts moved toward democracy. In the years that followed, some countries that had briefly embraced democratic reforms began to reverse course. Leaders in Russia, Venezuela, Turkey, and other nations started consolidating power, limiting civil liberties, and weakening democratic institutions. This trend is often called “democratic backsliding” or “authoritarian consolidation.” </a:t>
                      </a:r>
                      <a:r>
                        <a:rPr b="1" lang="en" sz="1100">
                          <a:solidFill>
                            <a:schemeClr val="dk1"/>
                          </a:solidFill>
                          <a:latin typeface="Inter"/>
                          <a:ea typeface="Inter"/>
                          <a:cs typeface="Inter"/>
                          <a:sym typeface="Inter"/>
                        </a:rPr>
                        <a:t>(C)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Global events also contributed to this shift. After the 9/11 attacks in 2001, many governments expanded surveillance and reduced personal freedoms in the name of security. Economic instability, especially after the 2008 financial crisis, made citizens in some countries more willing to support strongman leaders who promised order and prosperity. </a:t>
                      </a: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In some places, populist leaders gained power by blaming elites, immigrants, or international institutions for national problems.</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By the early 21st century, the early optimism after the Cold War had faded. While some regions saw continued progress toward democratic governance, others witnessed the erosion of democratic norms. As a result, the world entered a new era where the spread of democracy could no longer be taken for granted, and where the struggle between authoritarianism and democracy once again shaped global affairs. </a:t>
                      </a:r>
                      <a:r>
                        <a:rPr b="1" lang="en" sz="1100">
                          <a:solidFill>
                            <a:schemeClr val="dk1"/>
                          </a:solidFill>
                          <a:latin typeface="Inter"/>
                          <a:ea typeface="Inter"/>
                          <a:cs typeface="Inter"/>
                          <a:sym typeface="Inter"/>
                        </a:rPr>
                        <a:t>(E)</a:t>
                      </a:r>
                      <a:endParaRPr b="1" sz="1100">
                        <a:solidFill>
                          <a:schemeClr val="dk1"/>
                        </a:solidFill>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What caused the collapse of the Soviet Union in 1991?</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What did many new countries do after the Soviet Union ended?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happened in some countries after they became democracies?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Why did some people support stronger leaders in the 2000s?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What changed about how people saw democracy in the 21st century?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109750" marB="109750"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73" name="Google Shape;173;p39"/>
          <p:cNvSpPr txBox="1"/>
          <p:nvPr/>
        </p:nvSpPr>
        <p:spPr>
          <a:xfrm>
            <a:off x="1878102" y="5870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74" name="Google Shape;174;p39"/>
          <p:cNvPicPr preferRelativeResize="0"/>
          <p:nvPr/>
        </p:nvPicPr>
        <p:blipFill rotWithShape="1">
          <a:blip r:embed="rId4">
            <a:alphaModFix/>
          </a:blip>
          <a:srcRect b="0" l="0" r="0" t="0"/>
          <a:stretch/>
        </p:blipFill>
        <p:spPr>
          <a:xfrm>
            <a:off x="694375" y="504759"/>
            <a:ext cx="1004826" cy="100482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8" name="Shape 178"/>
        <p:cNvGrpSpPr/>
        <p:nvPr/>
      </p:nvGrpSpPr>
      <p:grpSpPr>
        <a:xfrm>
          <a:off x="0" y="0"/>
          <a:ext cx="0" cy="0"/>
          <a:chOff x="0" y="0"/>
          <a:chExt cx="0" cy="0"/>
        </a:xfrm>
      </p:grpSpPr>
      <p:sp>
        <p:nvSpPr>
          <p:cNvPr id="179" name="Google Shape;179;p40"/>
          <p:cNvSpPr txBox="1"/>
          <p:nvPr/>
        </p:nvSpPr>
        <p:spPr>
          <a:xfrm>
            <a:off x="0" y="0"/>
            <a:ext cx="7772400" cy="986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Group Work</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Democracy in Retreat</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80" name="Google Shape;180;p40"/>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81" name="Google Shape;181;p40"/>
          <p:cNvSpPr txBox="1"/>
          <p:nvPr/>
        </p:nvSpPr>
        <p:spPr>
          <a:xfrm>
            <a:off x="992275" y="1475400"/>
            <a:ext cx="6284700" cy="554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 </a:t>
            </a:r>
            <a:r>
              <a:rPr lang="en" sz="1200">
                <a:latin typeface="Inter"/>
                <a:ea typeface="Inter"/>
                <a:cs typeface="Inter"/>
                <a:sym typeface="Inter"/>
              </a:rPr>
              <a:t>Specific actions taken by the leader or ruling party that </a:t>
            </a:r>
            <a:r>
              <a:rPr b="1" lang="en" sz="1200" u="sng">
                <a:latin typeface="Inter"/>
                <a:ea typeface="Inter"/>
                <a:cs typeface="Inter"/>
                <a:sym typeface="Inter"/>
              </a:rPr>
              <a:t>weakened </a:t>
            </a:r>
            <a:r>
              <a:rPr lang="en" sz="1200">
                <a:latin typeface="Inter"/>
                <a:ea typeface="Inter"/>
                <a:cs typeface="Inter"/>
                <a:sym typeface="Inter"/>
              </a:rPr>
              <a:t>democracy</a:t>
            </a:r>
            <a:endParaRPr sz="1200">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p:txBody>
      </p:sp>
      <p:sp>
        <p:nvSpPr>
          <p:cNvPr id="182" name="Google Shape;182;p40"/>
          <p:cNvSpPr/>
          <p:nvPr/>
        </p:nvSpPr>
        <p:spPr>
          <a:xfrm>
            <a:off x="561175" y="1563350"/>
            <a:ext cx="431100" cy="1779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3" name="Google Shape;183;p40"/>
          <p:cNvSpPr txBox="1"/>
          <p:nvPr/>
        </p:nvSpPr>
        <p:spPr>
          <a:xfrm>
            <a:off x="495400" y="1073700"/>
            <a:ext cx="6764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While reading </a:t>
            </a:r>
            <a:r>
              <a:rPr lang="en" sz="1200">
                <a:latin typeface="Halant"/>
                <a:ea typeface="Halant"/>
                <a:cs typeface="Halant"/>
                <a:sym typeface="Halant"/>
              </a:rPr>
              <a:t>your assigned source</a:t>
            </a:r>
            <a:r>
              <a:rPr lang="en" sz="1200">
                <a:solidFill>
                  <a:srgbClr val="000000"/>
                </a:solidFill>
                <a:latin typeface="Halant"/>
                <a:ea typeface="Halant"/>
                <a:cs typeface="Halant"/>
                <a:sym typeface="Halant"/>
              </a:rPr>
              <a:t>, use </a:t>
            </a:r>
            <a:r>
              <a:rPr lang="en" sz="1200">
                <a:latin typeface="Halant"/>
                <a:ea typeface="Halant"/>
                <a:cs typeface="Halant"/>
                <a:sym typeface="Halant"/>
              </a:rPr>
              <a:t>a</a:t>
            </a:r>
            <a:r>
              <a:rPr lang="en" sz="1200">
                <a:solidFill>
                  <a:srgbClr val="000000"/>
                </a:solidFill>
                <a:latin typeface="Halant"/>
                <a:ea typeface="Halant"/>
                <a:cs typeface="Halant"/>
                <a:sym typeface="Halant"/>
              </a:rPr>
              <a:t> highlighter to annotate the component below:</a:t>
            </a:r>
            <a:endParaRPr/>
          </a:p>
        </p:txBody>
      </p:sp>
      <p:sp>
        <p:nvSpPr>
          <p:cNvPr id="184" name="Google Shape;184;p40"/>
          <p:cNvSpPr txBox="1"/>
          <p:nvPr/>
        </p:nvSpPr>
        <p:spPr>
          <a:xfrm>
            <a:off x="448600" y="1870425"/>
            <a:ext cx="6858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rgbClr val="000000"/>
                </a:solidFill>
                <a:latin typeface="Halant"/>
                <a:ea typeface="Halant"/>
                <a:cs typeface="Halant"/>
                <a:sym typeface="Halant"/>
              </a:rPr>
              <a:t>After completing the reading, </a:t>
            </a:r>
            <a:r>
              <a:rPr lang="en" sz="1200">
                <a:latin typeface="Halant"/>
                <a:ea typeface="Halant"/>
                <a:cs typeface="Halant"/>
                <a:sym typeface="Halant"/>
              </a:rPr>
              <a:t>complete the table below based on your annotations, then take turns sharing with two peers and jot down key information shared with you.</a:t>
            </a:r>
            <a:endParaRPr sz="1200">
              <a:solidFill>
                <a:srgbClr val="000000"/>
              </a:solidFill>
              <a:latin typeface="Halant"/>
              <a:ea typeface="Halant"/>
              <a:cs typeface="Halant"/>
              <a:sym typeface="Halant"/>
            </a:endParaRPr>
          </a:p>
        </p:txBody>
      </p:sp>
      <p:graphicFrame>
        <p:nvGraphicFramePr>
          <p:cNvPr id="185" name="Google Shape;185;p40"/>
          <p:cNvGraphicFramePr/>
          <p:nvPr/>
        </p:nvGraphicFramePr>
        <p:xfrm>
          <a:off x="564550" y="2477500"/>
          <a:ext cx="3000000" cy="3000000"/>
        </p:xfrm>
        <a:graphic>
          <a:graphicData uri="http://schemas.openxmlformats.org/drawingml/2006/table">
            <a:tbl>
              <a:tblPr>
                <a:noFill/>
                <a:tableStyleId>{BE19D1CF-B797-410F-BCBA-9DBB03959716}</a:tableStyleId>
              </a:tblPr>
              <a:tblGrid>
                <a:gridCol w="3313050"/>
                <a:gridCol w="3313050"/>
              </a:tblGrid>
              <a:tr h="486775">
                <a:tc gridSpan="2">
                  <a:txBody>
                    <a:bodyPr/>
                    <a:lstStyle/>
                    <a:p>
                      <a:pPr indent="0" lvl="0" marL="0" rtl="0" algn="l">
                        <a:lnSpc>
                          <a:spcPct val="115000"/>
                        </a:lnSpc>
                        <a:spcBef>
                          <a:spcPts val="0"/>
                        </a:spcBef>
                        <a:spcAft>
                          <a:spcPts val="0"/>
                        </a:spcAft>
                        <a:buNone/>
                      </a:pPr>
                      <a:r>
                        <a:rPr b="1" lang="en">
                          <a:latin typeface="Inter"/>
                          <a:ea typeface="Inter"/>
                          <a:cs typeface="Inter"/>
                          <a:sym typeface="Inter"/>
                        </a:rPr>
                        <a:t>Assigned Country:</a:t>
                      </a:r>
                      <a:endParaRPr b="1">
                        <a:latin typeface="Inter"/>
                        <a:ea typeface="Inter"/>
                        <a:cs typeface="Inter"/>
                        <a:sym typeface="Inter"/>
                      </a:endParaRPr>
                    </a:p>
                  </a:txBody>
                  <a:tcPr marT="91425" marB="91425" marR="91425" marL="91425" anchor="ctr">
                    <a:solidFill>
                      <a:srgbClr val="D9D9D9"/>
                    </a:solidFill>
                  </a:tcPr>
                </a:tc>
                <a:tc hMerge="1"/>
              </a:tr>
              <a:tr h="405100">
                <a:tc gridSpan="2">
                  <a:txBody>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Summarize the actions taken by the leader in 2-3 sentences.</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b="1" lang="en" sz="1200">
                          <a:latin typeface="Inter"/>
                          <a:ea typeface="Inter"/>
                          <a:cs typeface="Inter"/>
                          <a:sym typeface="Inter"/>
                        </a:rPr>
                        <a:t>Partner A Assigned Country:</a:t>
                      </a:r>
                      <a:endParaRPr b="1" sz="1200">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lang="en" sz="1200">
                          <a:latin typeface="Inter"/>
                          <a:ea typeface="Inter"/>
                          <a:cs typeface="Inter"/>
                          <a:sym typeface="Inter"/>
                        </a:rPr>
                        <a:t>Summarize the actions taken by the leader in 2-3 sentences.</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b="1" lang="en" sz="1200">
                          <a:latin typeface="Inter"/>
                          <a:ea typeface="Inter"/>
                          <a:cs typeface="Inter"/>
                          <a:sym typeface="Inter"/>
                        </a:rPr>
                        <a:t>Partner B Assigned Country:</a:t>
                      </a:r>
                      <a:endParaRPr b="1" sz="1200">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Summarize the actions taken by the leader in 2-3 sentences.</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txBody>
                  <a:tcPr marT="91425" marB="91425" marR="91425" marL="91425" anchor="ctr"/>
                </a:tc>
                <a:tc hMerge="1"/>
              </a:tr>
            </a:tbl>
          </a:graphicData>
        </a:graphic>
      </p:graphicFrame>
      <p:pic>
        <p:nvPicPr>
          <p:cNvPr id="186" name="Google Shape;186;p40"/>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87" name="Google Shape;187;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8" name="Google Shape;188;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2" name="Shape 192"/>
        <p:cNvGrpSpPr/>
        <p:nvPr/>
      </p:nvGrpSpPr>
      <p:grpSpPr>
        <a:xfrm>
          <a:off x="0" y="0"/>
          <a:ext cx="0" cy="0"/>
          <a:chOff x="0" y="0"/>
          <a:chExt cx="0" cy="0"/>
        </a:xfrm>
      </p:grpSpPr>
      <p:sp>
        <p:nvSpPr>
          <p:cNvPr id="193" name="Google Shape;193;p41"/>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194" name="Google Shape;194;p41"/>
          <p:cNvSpPr txBox="1"/>
          <p:nvPr/>
        </p:nvSpPr>
        <p:spPr>
          <a:xfrm>
            <a:off x="0" y="0"/>
            <a:ext cx="7772400" cy="966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Examining Anti-Democratic Forces in Turkey</a:t>
            </a:r>
            <a:endParaRPr sz="19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95" name="Google Shape;195;p41"/>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96" name="Google Shape;196;p41"/>
          <p:cNvGraphicFramePr/>
          <p:nvPr/>
        </p:nvGraphicFramePr>
        <p:xfrm>
          <a:off x="345341" y="1095235"/>
          <a:ext cx="3000000" cy="3000000"/>
        </p:xfrm>
        <a:graphic>
          <a:graphicData uri="http://schemas.openxmlformats.org/drawingml/2006/table">
            <a:tbl>
              <a:tblPr>
                <a:noFill/>
                <a:tableStyleId>{93C2DE97-0489-4497-9A58-D9A6D056648F}</a:tableStyleId>
              </a:tblPr>
              <a:tblGrid>
                <a:gridCol w="2348475"/>
                <a:gridCol w="1722200"/>
                <a:gridCol w="3011050"/>
              </a:tblGrid>
              <a:tr h="299750">
                <a:tc gridSpan="3">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David Smith, "In Turkey’s Financial Crisis, Echoes of Western Democracy’s Decline" </a:t>
                      </a:r>
                      <a:r>
                        <a:rPr i="1" lang="en" sz="1200">
                          <a:solidFill>
                            <a:schemeClr val="dk1"/>
                          </a:solidFill>
                          <a:latin typeface="Halant"/>
                          <a:ea typeface="Halant"/>
                          <a:cs typeface="Halant"/>
                          <a:sym typeface="Halant"/>
                        </a:rPr>
                        <a:t>The New York Times</a:t>
                      </a:r>
                      <a:r>
                        <a:rPr lang="en" sz="1200">
                          <a:solidFill>
                            <a:schemeClr val="dk1"/>
                          </a:solidFill>
                          <a:latin typeface="Halant"/>
                          <a:ea typeface="Halant"/>
                          <a:cs typeface="Halant"/>
                          <a:sym typeface="Halant"/>
                        </a:rPr>
                        <a:t>, August 18, 2018.</a:t>
                      </a:r>
                      <a:endParaRPr sz="1200">
                        <a:latin typeface="Halant"/>
                        <a:ea typeface="Halant"/>
                        <a:cs typeface="Halant"/>
                        <a:sym typeface="Halant"/>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 David Smith was an editor for the New York Times.</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In Western capitals a decade ago, Turkey’s now-paramount leader, Recep Tayyip Erdogan, held promise as a potential beacon of democracy for a region rife with religious conflict. Turkey was a stalwart NATO ally bridging Europe and the volatile Middle East. As Mr. Erdogan sought to secure a place for his country in the ranks of the European Union, he presented himself as a moderate and modernizing Muslim leader for the post-9/11 age. He catered to perceptions that Turkey was becoming a liberal society governed by tolerance and the rule of law. But that was before Mr. Erdogan began amassing supreme powers, and before his brutal crackdown on dissent following an attempted coup two years ago. It was before Turkey descended into a financial crisis delivered in no small measure by his authoritarian proclivities and unorthodox stewardship of the economy. Whatever was left of the notion that Mr. Erdogan was a liberalizing force has been wholly extinguished.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In recent years, Mr. Erdogan has broken from the reformist path while forging new alliances, especially with Russia and its strongman leader Vladimir Putin. He has jailed journalists, seized the assets of political opponents and crushed dissent while amassing complete control over the levers of Turkish power. He has run the economy like a patronage network, lavishing credit on companies controlled by cronies, while yielding growth through debt. His spending spree has bettered life for the working class Turks who make up Mr. Erdogan’s political base, erecting hospitals, schools, roads and other infrastructure. But he has fueled the construction boom by supplying government credits and guarantees that have encouraged private companies to take on alarming debts. Much of the borrowing has been conducted in American dollars. With the Turkish currency now in free-fall, those debts have multiplied. That has put the Turkish corporate realm in uncomfortable proximity to insolvency while potentially delivering a full-blown economic disaster…..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Whatever pressure Mr. Erdogan had felt to respect the traditional limits of arithmetic was gone. Money was practically free, giving him virtually infinite supplies of cash to throw at constructing monuments to his prowess. Up went an enormous new Istanbul airport. High-rise apartment blocks filled the horizons. The jackhammer became the national soundtrack. Yet in nourishing the economy with borrowed foreign money, Mr. Erdogan effectively ceded control of Turkey’s fate to financiers who answered not to him but to the global marketplace. As the Federal Reserve and other central banks have begun to lift rates in recent years, investment has flowed more slowly into emerging markets while streaming back into the United States. It has provoked troubles from Mexico to Malaysia to Turkey. The exodus of cash from Turkey has wiped away nearly half the value of the nation’s currency, the lira, over the past year. This has lifted the price of imported goods, forcing Turks to pay more for food and fuel.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Whatever the political optics, Turkey’s crisis is in large part a homegrown affair. Mr. Erdogan’s authoritarianism has destroyed confidence in Turkish institutions, especially its central bank, the body most crucial to arresting the economic fall.</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0" name="Shape 200"/>
        <p:cNvGrpSpPr/>
        <p:nvPr/>
      </p:nvGrpSpPr>
      <p:grpSpPr>
        <a:xfrm>
          <a:off x="0" y="0"/>
          <a:ext cx="0" cy="0"/>
          <a:chOff x="0" y="0"/>
          <a:chExt cx="0" cy="0"/>
        </a:xfrm>
      </p:grpSpPr>
      <p:sp>
        <p:nvSpPr>
          <p:cNvPr id="201" name="Google Shape;201;p4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202" name="Google Shape;202;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3" name="Google Shape;203;p4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04" name="Google Shape;204;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5" name="Google Shape;205;p42"/>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06" name="Google Shape;206;p42"/>
          <p:cNvSpPr txBox="1"/>
          <p:nvPr/>
        </p:nvSpPr>
        <p:spPr>
          <a:xfrm>
            <a:off x="503838" y="208507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Hungary</a:t>
            </a:r>
            <a:endParaRPr b="1" sz="1800">
              <a:latin typeface="Inter"/>
              <a:ea typeface="Inter"/>
              <a:cs typeface="Inter"/>
              <a:sym typeface="Inter"/>
            </a:endParaRPr>
          </a:p>
        </p:txBody>
      </p:sp>
      <p:sp>
        <p:nvSpPr>
          <p:cNvPr id="207" name="Google Shape;207;p42"/>
          <p:cNvSpPr txBox="1"/>
          <p:nvPr/>
        </p:nvSpPr>
        <p:spPr>
          <a:xfrm>
            <a:off x="5299108" y="2085068"/>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Venezuela</a:t>
            </a:r>
            <a:endParaRPr b="1" sz="1800">
              <a:latin typeface="Inter"/>
              <a:ea typeface="Inter"/>
              <a:cs typeface="Inter"/>
              <a:sym typeface="Inter"/>
            </a:endParaRPr>
          </a:p>
        </p:txBody>
      </p:sp>
      <p:graphicFrame>
        <p:nvGraphicFramePr>
          <p:cNvPr id="208" name="Google Shape;208;p42"/>
          <p:cNvGraphicFramePr/>
          <p:nvPr/>
        </p:nvGraphicFramePr>
        <p:xfrm>
          <a:off x="503824" y="3910029"/>
          <a:ext cx="3000000" cy="3000000"/>
        </p:xfrm>
        <a:graphic>
          <a:graphicData uri="http://schemas.openxmlformats.org/drawingml/2006/table">
            <a:tbl>
              <a:tblPr>
                <a:noFill/>
                <a:tableStyleId>{BE19D1CF-B797-410F-BCBA-9DBB03959716}</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09" name="Google Shape;209;p42"/>
          <p:cNvSpPr/>
          <p:nvPr/>
        </p:nvSpPr>
        <p:spPr>
          <a:xfrm rot="-5400000">
            <a:off x="3709675" y="843575"/>
            <a:ext cx="322800" cy="5810100"/>
          </a:xfrm>
          <a:prstGeom prst="rightBrace">
            <a:avLst>
              <a:gd fmla="val 50000" name="adj1"/>
              <a:gd fmla="val 50824"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10" name="Google Shape;210;p42"/>
          <p:cNvSpPr txBox="1"/>
          <p:nvPr/>
        </p:nvSpPr>
        <p:spPr>
          <a:xfrm>
            <a:off x="3199638" y="3037152"/>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211" name="Google Shape;211;p42"/>
          <p:cNvSpPr txBox="1"/>
          <p:nvPr/>
        </p:nvSpPr>
        <p:spPr>
          <a:xfrm>
            <a:off x="1203950" y="1150775"/>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Identify three ways that the three topics are similar. Next, identify two ways in which they differ. In the left column, identify how they are different from each other.</a:t>
            </a:r>
            <a:endParaRPr sz="1200">
              <a:latin typeface="Plus Jakarta Sans"/>
              <a:ea typeface="Plus Jakarta Sans"/>
              <a:cs typeface="Plus Jakarta Sans"/>
              <a:sym typeface="Plus Jakarta Sans"/>
            </a:endParaRPr>
          </a:p>
        </p:txBody>
      </p:sp>
      <p:pic>
        <p:nvPicPr>
          <p:cNvPr id="212" name="Google Shape;212;p42"/>
          <p:cNvPicPr preferRelativeResize="0"/>
          <p:nvPr/>
        </p:nvPicPr>
        <p:blipFill>
          <a:blip r:embed="rId5">
            <a:alphaModFix/>
          </a:blip>
          <a:stretch>
            <a:fillRect/>
          </a:stretch>
        </p:blipFill>
        <p:spPr>
          <a:xfrm>
            <a:off x="580325" y="1150785"/>
            <a:ext cx="674458" cy="674457"/>
          </a:xfrm>
          <a:prstGeom prst="rect">
            <a:avLst/>
          </a:prstGeom>
          <a:noFill/>
          <a:ln>
            <a:noFill/>
          </a:ln>
        </p:spPr>
      </p:pic>
      <p:sp>
        <p:nvSpPr>
          <p:cNvPr id="213" name="Google Shape;213;p42"/>
          <p:cNvSpPr txBox="1"/>
          <p:nvPr/>
        </p:nvSpPr>
        <p:spPr>
          <a:xfrm>
            <a:off x="2901463" y="208507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Turkey</a:t>
            </a:r>
            <a:endParaRPr b="1" sz="1800">
              <a:latin typeface="Inter"/>
              <a:ea typeface="Inter"/>
              <a:cs typeface="Inter"/>
              <a:sym typeface="Inter"/>
            </a:endParaRPr>
          </a:p>
        </p:txBody>
      </p:sp>
      <p:sp>
        <p:nvSpPr>
          <p:cNvPr id="214" name="Google Shape;214;p42"/>
          <p:cNvSpPr txBox="1"/>
          <p:nvPr/>
        </p:nvSpPr>
        <p:spPr>
          <a:xfrm>
            <a:off x="2577703" y="5628743"/>
            <a:ext cx="2720100" cy="4506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rgbClr val="000000"/>
              </a:buClr>
              <a:buSzPts val="1200"/>
              <a:buFont typeface="Arial"/>
              <a:buNone/>
            </a:pPr>
            <a:r>
              <a:rPr lang="en" sz="1600">
                <a:solidFill>
                  <a:srgbClr val="000000"/>
                </a:solidFill>
                <a:latin typeface="Inter"/>
                <a:ea typeface="Inter"/>
                <a:cs typeface="Inter"/>
                <a:sym typeface="Inter"/>
              </a:rPr>
              <a:t>Different in regards to...</a:t>
            </a:r>
            <a:endParaRPr sz="1600">
              <a:solidFill>
                <a:srgbClr val="000000"/>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graphicFrame>
        <p:nvGraphicFramePr>
          <p:cNvPr id="215" name="Google Shape;215;p42"/>
          <p:cNvGraphicFramePr/>
          <p:nvPr/>
        </p:nvGraphicFramePr>
        <p:xfrm>
          <a:off x="503850" y="6158225"/>
          <a:ext cx="3000000" cy="3000000"/>
        </p:xfrm>
        <a:graphic>
          <a:graphicData uri="http://schemas.openxmlformats.org/drawingml/2006/table">
            <a:tbl>
              <a:tblPr>
                <a:noFill/>
                <a:tableStyleId>{BE19D1CF-B797-410F-BCBA-9DBB03959716}</a:tableStyleId>
              </a:tblPr>
              <a:tblGrid>
                <a:gridCol w="1232200"/>
                <a:gridCol w="1859175"/>
                <a:gridCol w="1982200"/>
                <a:gridCol w="1691200"/>
              </a:tblGrid>
              <a:tr h="381000">
                <a:tc>
                  <a:txBody>
                    <a:bodyPr/>
                    <a:lstStyle/>
                    <a:p>
                      <a:pPr indent="0" lvl="0" marL="0" rtl="0" algn="l">
                        <a:spcBef>
                          <a:spcPts val="0"/>
                        </a:spcBef>
                        <a:spcAft>
                          <a:spcPts val="0"/>
                        </a:spcAft>
                        <a:buNone/>
                      </a:pPr>
                      <a:r>
                        <a:rPr b="1" lang="en" sz="1200">
                          <a:latin typeface="Inter"/>
                          <a:ea typeface="Inter"/>
                          <a:cs typeface="Inter"/>
                          <a:sym typeface="Inter"/>
                        </a:rPr>
                        <a:t>1</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2</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216" name="Google Shape;216;p42"/>
          <p:cNvSpPr/>
          <p:nvPr/>
        </p:nvSpPr>
        <p:spPr>
          <a:xfrm>
            <a:off x="810900" y="5720850"/>
            <a:ext cx="1519200" cy="361200"/>
          </a:xfrm>
          <a:prstGeom prst="bentArrow">
            <a:avLst>
              <a:gd fmla="val 25000" name="adj1"/>
              <a:gd fmla="val 23460" name="adj2"/>
              <a:gd fmla="val 25000" name="adj3"/>
              <a:gd fmla="val 43750" name="adj4"/>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